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Gill Sans" panose="020B0604020202020204" charset="0"/>
      <p:regular r:id="rId25"/>
      <p:bold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+s8V8KhJ9dJWia46OHQDRNGSN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22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ctrTitle"/>
          </p:nvPr>
        </p:nvSpPr>
        <p:spPr>
          <a:xfrm>
            <a:off x="242754" y="2676578"/>
            <a:ext cx="8584534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ubTitle" idx="1"/>
          </p:nvPr>
        </p:nvSpPr>
        <p:spPr>
          <a:xfrm>
            <a:off x="316712" y="4176248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rgbClr val="0EAE9F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6"/>
          <p:cNvSpPr txBox="1"/>
          <p:nvPr/>
        </p:nvSpPr>
        <p:spPr>
          <a:xfrm>
            <a:off x="4808377" y="357846"/>
            <a:ext cx="4161516" cy="50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Noto Sans Symbols"/>
              <a:buNone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  <p:sp>
        <p:nvSpPr>
          <p:cNvPr id="24" name="Google Shape;24;p16"/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By the Makers of EV3Lessons</a:t>
            </a:r>
            <a:endParaRPr/>
          </a:p>
        </p:txBody>
      </p:sp>
      <p:pic>
        <p:nvPicPr>
          <p:cNvPr id="25" name="Google Shape;25;p16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2649" y="993668"/>
            <a:ext cx="1158461" cy="11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6" descr="Shape, squar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9647" y="993669"/>
            <a:ext cx="1158461" cy="1158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 rot="5400000">
            <a:off x="2148873" y="-946320"/>
            <a:ext cx="4823824" cy="8834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dt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body" idx="1"/>
          </p:nvPr>
        </p:nvSpPr>
        <p:spPr>
          <a:xfrm>
            <a:off x="142200" y="1174924"/>
            <a:ext cx="4185204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2"/>
          </p:nvPr>
        </p:nvSpPr>
        <p:spPr>
          <a:xfrm>
            <a:off x="4757752" y="1177439"/>
            <a:ext cx="4226411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7" name="Google Shape;117;p27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27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body" idx="2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3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4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3" name="Google Shape;133;p29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29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29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0" name="Google Shape;140;p30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30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17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17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8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18"/>
          <p:cNvSpPr txBox="1"/>
          <p:nvPr/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 sz="2800" b="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sz="2800" b="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18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18"/>
          <p:cNvSpPr txBox="1"/>
          <p:nvPr/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 sz="2800" b="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sz="2800" b="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>
            <a:spLocks noGrp="1"/>
          </p:cNvSpPr>
          <p:nvPr>
            <p:ph type="body" idx="1"/>
          </p:nvPr>
        </p:nvSpPr>
        <p:spPr>
          <a:xfrm>
            <a:off x="142200" y="1174924"/>
            <a:ext cx="4185204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2"/>
          </p:nvPr>
        </p:nvSpPr>
        <p:spPr>
          <a:xfrm>
            <a:off x="4757752" y="1177439"/>
            <a:ext cx="4226411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19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19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" name="Google Shape;53;p19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4" name="Google Shape;54;p19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19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2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3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4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20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20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21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" name="Google Shape;71;p21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" name="Google Shape;72;p21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3" name="Google Shape;73;p21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21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" name="Google Shape;79;p22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22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2" name="Google Shape;82;p22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000"/>
              <a:buFont typeface="Gill Sans"/>
              <a:buNone/>
              <a:defRPr sz="2000" b="0"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2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>
            <a:spLocks noGrp="1"/>
          </p:cNvSpPr>
          <p:nvPr>
            <p:ph type="pic" idx="2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⬛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p15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5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75998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5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15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imelessons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"/>
          <p:cNvSpPr txBox="1">
            <a:spLocks noGrp="1"/>
          </p:cNvSpPr>
          <p:nvPr>
            <p:ph type="ctrTitle"/>
          </p:nvPr>
        </p:nvSpPr>
        <p:spPr>
          <a:xfrm>
            <a:off x="242754" y="2676578"/>
            <a:ext cx="8584534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ro-RO" dirty="0"/>
              <a:t>CONFIGURAREA MIȘCĂRII ROBOTULUI</a:t>
            </a:r>
          </a:p>
        </p:txBody>
      </p:sp>
      <p:sp>
        <p:nvSpPr>
          <p:cNvPr id="147" name="Google Shape;147;p1"/>
          <p:cNvSpPr txBox="1">
            <a:spLocks noGrp="1"/>
          </p:cNvSpPr>
          <p:nvPr>
            <p:ph type="subTitle" idx="1"/>
          </p:nvPr>
        </p:nvSpPr>
        <p:spPr>
          <a:xfrm>
            <a:off x="316712" y="4176248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/>
              <a:t>BY SANJAY AND ARVIND SESHAN</a:t>
            </a:r>
            <a:endParaRPr/>
          </a:p>
        </p:txBody>
      </p:sp>
      <p:sp>
        <p:nvSpPr>
          <p:cNvPr id="148" name="Google Shape;148;p1"/>
          <p:cNvSpPr/>
          <p:nvPr/>
        </p:nvSpPr>
        <p:spPr>
          <a:xfrm>
            <a:off x="2621721" y="5901635"/>
            <a:ext cx="3900558" cy="331304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22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This lesson uses SPIKE 3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lang="it-IT" dirty="0"/>
              <a:t>CÂȚI CM SE MIȘCĂ ROBOTUL LA O ROTATIE?</a:t>
            </a:r>
            <a:br>
              <a:rPr lang="it-IT" dirty="0"/>
            </a:br>
            <a:r>
              <a:rPr lang="it-IT" dirty="0"/>
              <a:t>(METODA 2)</a:t>
            </a:r>
          </a:p>
        </p:txBody>
      </p:sp>
      <p:sp>
        <p:nvSpPr>
          <p:cNvPr id="262" name="Google Shape;262;p10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242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1"/>
            <a:r>
              <a:rPr lang="ro-RO" sz="1900" dirty="0"/>
              <a:t>Utilizează Tabloul de bord pentru a vizualiza datele senzorilor și valorile gradelor înregistrate de motoare</a:t>
            </a:r>
            <a:endParaRPr lang="en-US" sz="1900" dirty="0"/>
          </a:p>
          <a:p>
            <a:pPr marL="476100" indent="-342900">
              <a:buFont typeface="+mj-lt"/>
              <a:buAutoNum type="arabicPeriod"/>
            </a:pPr>
            <a:r>
              <a:rPr lang="ro-RO" dirty="0"/>
              <a:t>Puneți linia lângă roată/ robotul la 0 cm</a:t>
            </a:r>
            <a:r>
              <a:rPr lang="en-US" dirty="0"/>
              <a:t> (</a:t>
            </a:r>
            <a:r>
              <a:rPr lang="ro-RO" dirty="0"/>
              <a:t>folosește orice parte a robotului pentru a o alinia la 0, si utilizeaz-o pentru a măsura distanța de la pasul 2</a:t>
            </a:r>
            <a:r>
              <a:rPr lang="en-US" dirty="0"/>
              <a:t>)</a:t>
            </a:r>
            <a:r>
              <a:rPr lang="ro-RO" dirty="0"/>
              <a:t>.</a:t>
            </a:r>
            <a:endParaRPr lang="en-US" dirty="0"/>
          </a:p>
          <a:p>
            <a:pPr marL="476100" indent="-342900">
              <a:buFont typeface="+mj-lt"/>
              <a:buAutoNum type="arabicPeriod"/>
            </a:pPr>
            <a:r>
              <a:rPr lang="ro-RO" dirty="0"/>
              <a:t>Rulează robotul înainte pentru ca encoderul de pe motor </a:t>
            </a:r>
            <a:r>
              <a:rPr lang="en-US" dirty="0"/>
              <a:t>(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ro-RO" dirty="0"/>
              <a:t>softul </a:t>
            </a:r>
            <a:r>
              <a:rPr lang="en-US" dirty="0"/>
              <a:t>SPIKE) </a:t>
            </a:r>
            <a:r>
              <a:rPr lang="ro-RO" dirty="0"/>
              <a:t>să ajungă la o rotație, sau 360 de grade</a:t>
            </a:r>
            <a:r>
              <a:rPr lang="en-US" dirty="0"/>
              <a:t>. </a:t>
            </a:r>
            <a:r>
              <a:rPr lang="ro-RO" dirty="0"/>
              <a:t>Odată ce ai învățat să programezi robotul să se miște, poți programa robotul să se miște o rotație înainte</a:t>
            </a:r>
            <a:r>
              <a:rPr lang="en-US" dirty="0"/>
              <a:t>.</a:t>
            </a:r>
          </a:p>
          <a:p>
            <a:pPr marL="476100" indent="-342900">
              <a:buFont typeface="+mj-lt"/>
              <a:buAutoNum type="arabicPeriod"/>
            </a:pPr>
            <a:r>
              <a:rPr lang="ro-RO" dirty="0"/>
              <a:t>Citește numărul în </a:t>
            </a:r>
            <a:r>
              <a:rPr lang="en-US" dirty="0"/>
              <a:t>CM </a:t>
            </a:r>
            <a:r>
              <a:rPr lang="ro-RO" dirty="0"/>
              <a:t>a distanței parcurse de robot de-alungul liniei.</a:t>
            </a:r>
            <a:endParaRPr lang="en-US" dirty="0"/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U</a:t>
            </a:r>
            <a:r>
              <a:rPr lang="ro-RO" dirty="0"/>
              <a:t>tilizează valorile pentru a configura mișcarea robotului.</a:t>
            </a:r>
            <a:endParaRPr lang="en-US" dirty="0"/>
          </a:p>
          <a:p>
            <a:pPr marL="306000" lvl="0" indent="-208730" algn="l" rtl="0">
              <a:spcBef>
                <a:spcPts val="933"/>
              </a:spcBef>
              <a:spcAft>
                <a:spcPts val="0"/>
              </a:spcAft>
              <a:buSzPct val="91999"/>
              <a:buNone/>
            </a:pPr>
            <a:endParaRPr dirty="0"/>
          </a:p>
        </p:txBody>
      </p:sp>
      <p:sp>
        <p:nvSpPr>
          <p:cNvPr id="263" name="Google Shape;263;p10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264" name="Google Shape;264;p10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65" name="Google Shape;265;p10" descr="ruler_0_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9668" y="5010269"/>
            <a:ext cx="3484790" cy="1138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10"/>
          <p:cNvCxnSpPr/>
          <p:nvPr/>
        </p:nvCxnSpPr>
        <p:spPr>
          <a:xfrm>
            <a:off x="1444030" y="4988732"/>
            <a:ext cx="810883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7" name="Google Shape;267;p10"/>
          <p:cNvGrpSpPr/>
          <p:nvPr/>
        </p:nvGrpSpPr>
        <p:grpSpPr>
          <a:xfrm>
            <a:off x="245029" y="4302848"/>
            <a:ext cx="1199001" cy="1371767"/>
            <a:chOff x="6507213" y="1384746"/>
            <a:chExt cx="1199001" cy="1371767"/>
          </a:xfrm>
        </p:grpSpPr>
        <p:grpSp>
          <p:nvGrpSpPr>
            <p:cNvPr id="268" name="Google Shape;268;p1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69" name="Google Shape;269;p10"/>
              <p:cNvSpPr/>
              <p:nvPr/>
            </p:nvSpPr>
            <p:spPr>
              <a:xfrm rot="10800000">
                <a:off x="6451830" y="2223671"/>
                <a:ext cx="519438" cy="898563"/>
              </a:xfrm>
              <a:prstGeom prst="roundRect">
                <a:avLst>
                  <a:gd name="adj" fmla="val 16667"/>
                </a:avLst>
              </a:prstGeom>
              <a:solidFill>
                <a:srgbClr val="FFD5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>
                  <a:gd name="adj" fmla="val 16667"/>
                </a:avLst>
              </a:prstGeom>
              <a:solidFill>
                <a:srgbClr val="65D7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>
                  <a:gd name="adj" fmla="val 16667"/>
                </a:avLst>
              </a:prstGeom>
              <a:solidFill>
                <a:srgbClr val="65D7F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6621093" y="2864729"/>
                <a:ext cx="179290" cy="166284"/>
              </a:xfrm>
              <a:prstGeom prst="ellipse">
                <a:avLst/>
              </a:prstGeom>
              <a:solidFill>
                <a:srgbClr val="00B050"/>
              </a:solidFill>
              <a:ln w="12700" cap="rnd" cmpd="sng">
                <a:solidFill>
                  <a:srgbClr val="C6C6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73" name="Google Shape;273;p10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</a:t>
              </a:r>
              <a:endParaRPr/>
            </a:p>
          </p:txBody>
        </p:sp>
        <p:sp>
          <p:nvSpPr>
            <p:cNvPr id="274" name="Google Shape;274;p10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</a:t>
              </a:r>
              <a:endParaRPr/>
            </a:p>
          </p:txBody>
        </p:sp>
      </p:grpSp>
      <p:pic>
        <p:nvPicPr>
          <p:cNvPr id="275" name="Google Shape;275;p10" descr="A close-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839" y="3545893"/>
            <a:ext cx="45339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0"/>
          <p:cNvSpPr/>
          <p:nvPr/>
        </p:nvSpPr>
        <p:spPr>
          <a:xfrm>
            <a:off x="2845812" y="3597259"/>
            <a:ext cx="709713" cy="666408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3624418" y="3600652"/>
            <a:ext cx="709713" cy="666408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Google Shape;278;p10"/>
          <p:cNvSpPr txBox="1"/>
          <p:nvPr/>
        </p:nvSpPr>
        <p:spPr>
          <a:xfrm>
            <a:off x="1444030" y="4482662"/>
            <a:ext cx="18817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Base 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ro-RO" dirty="0"/>
              <a:t>MODURI DE OPRIRE: BLOCARE MOTOARE VS. STOP OPRIRE FĂRĂ BLOCARE MOTOARE</a:t>
            </a:r>
          </a:p>
        </p:txBody>
      </p:sp>
      <p:sp>
        <p:nvSpPr>
          <p:cNvPr id="284" name="Google Shape;284;p11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746864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indent="-306000">
              <a:spcBef>
                <a:spcPts val="0"/>
              </a:spcBef>
            </a:pPr>
            <a:r>
              <a:rPr lang="en-US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b="0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BRAKE'</a:t>
            </a:r>
            <a:r>
              <a:rPr lang="en-US" dirty="0"/>
              <a:t>– </a:t>
            </a:r>
            <a:r>
              <a:rPr lang="ro-RO" dirty="0"/>
              <a:t>după mișcare</a:t>
            </a:r>
            <a:r>
              <a:rPr lang="en-US" dirty="0"/>
              <a:t>, </a:t>
            </a:r>
            <a:r>
              <a:rPr lang="ro-RO" dirty="0"/>
              <a:t>motoarele frânează brusc</a:t>
            </a:r>
            <a:r>
              <a:rPr lang="en-US" dirty="0"/>
              <a:t>. </a:t>
            </a:r>
            <a:r>
              <a:rPr lang="ro-RO" dirty="0"/>
              <a:t>Aceasta este presetat</a:t>
            </a: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b="0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HOLD'</a:t>
            </a:r>
            <a:r>
              <a:rPr lang="en-US" dirty="0"/>
              <a:t>– </a:t>
            </a:r>
            <a:r>
              <a:rPr lang="ro-RO" dirty="0"/>
              <a:t>după mișcare</a:t>
            </a:r>
            <a:r>
              <a:rPr lang="en-US" dirty="0"/>
              <a:t>, </a:t>
            </a:r>
            <a:r>
              <a:rPr lang="ro-RO" dirty="0"/>
              <a:t>motoarele frânează brusc și utilizează puterea motorului pentru a menține motoarele oprite până când motorul e utilizat din nou. Nu vei putea să miști motorul cu mâna</a:t>
            </a:r>
            <a:r>
              <a:rPr lang="en-US" dirty="0"/>
              <a:t>. </a:t>
            </a: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b="0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COAST’</a:t>
            </a:r>
            <a:r>
              <a:rPr lang="en-US" dirty="0"/>
              <a:t> – </a:t>
            </a:r>
            <a:r>
              <a:rPr lang="ro-RO" dirty="0"/>
              <a:t>după mișcare, setarea permite motorului să se mai miște din cauza inerției.</a:t>
            </a:r>
            <a:endParaRPr lang="en-US"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b="0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SMART_BRAKE</a:t>
            </a:r>
            <a:r>
              <a:rPr lang="en-US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lang="en-US" dirty="0"/>
              <a:t>– </a:t>
            </a:r>
            <a:r>
              <a:rPr lang="ro-RO" dirty="0"/>
              <a:t>face ca motorul să frâneze și va continua să frâneze după oprire și compensează pentru eventuale inadvertențe din comanda următoare.</a:t>
            </a:r>
            <a:r>
              <a:rPr lang="en-US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</a:t>
            </a:r>
            <a:r>
              <a:rPr lang="ro-RO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en-US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o-RO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î</a:t>
            </a:r>
            <a:r>
              <a:rPr lang="en-US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SP3.</a:t>
            </a:r>
            <a:endParaRPr lang="en-US" dirty="0">
              <a:solidFill>
                <a:schemeClr val="dk1"/>
              </a:solidFill>
            </a:endParaRP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b="0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SMART_COAST</a:t>
            </a:r>
            <a:r>
              <a:rPr lang="en-US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dirty="0"/>
              <a:t>– </a:t>
            </a:r>
            <a:r>
              <a:rPr lang="en-US" b="0" i="0" u="none" strike="noStrik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ro-RO" dirty="0"/>
              <a:t> face ca motorul să frâneze până când robotul se oprește, apoi motoarele sunt eliberate și compensează pentru eventualele inadvertențe din comanda următoare. Nou</a:t>
            </a:r>
            <a:r>
              <a:rPr lang="en-US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o-RO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î</a:t>
            </a:r>
            <a:r>
              <a:rPr lang="en-US" b="0" i="0" u="none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SP3.</a:t>
            </a:r>
            <a:endParaRPr dirty="0">
              <a:solidFill>
                <a:schemeClr val="dk1"/>
              </a:solidFill>
            </a:endParaRPr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ro-RO" dirty="0"/>
              <a:t>Î</a:t>
            </a:r>
            <a:r>
              <a:rPr lang="en-US" dirty="0"/>
              <a:t>n general, </a:t>
            </a:r>
            <a:r>
              <a:rPr lang="ro-RO" dirty="0"/>
              <a:t>vom utiliza</a:t>
            </a:r>
            <a:r>
              <a:rPr lang="en-US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b="0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HOLD’</a:t>
            </a:r>
            <a:r>
              <a:rPr lang="en-US" dirty="0"/>
              <a:t> </a:t>
            </a:r>
            <a:r>
              <a:rPr lang="ro-RO" dirty="0"/>
              <a:t>sau</a:t>
            </a:r>
            <a:r>
              <a:rPr lang="en-US" dirty="0"/>
              <a:t> </a:t>
            </a:r>
            <a:r>
              <a:rPr lang="en-US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b="0" dirty="0">
                <a:solidFill>
                  <a:srgbClr val="D8009B"/>
                </a:solidFill>
                <a:latin typeface="Consolas"/>
                <a:ea typeface="Consolas"/>
                <a:cs typeface="Consolas"/>
                <a:sym typeface="Consolas"/>
              </a:rPr>
              <a:t>BRAKE’</a:t>
            </a:r>
            <a:r>
              <a:rPr lang="en-US" dirty="0"/>
              <a:t> </a:t>
            </a:r>
            <a:r>
              <a:rPr lang="ro-RO" dirty="0"/>
              <a:t>în cele mai multe dintre programe.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en-US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motor_pair.stop</a:t>
            </a:r>
            <a:r>
              <a:rPr lang="en-US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(motor_pair.PAIR_1, </a:t>
            </a:r>
            <a:r>
              <a:rPr lang="en-US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motor.BRAKE</a:t>
            </a:r>
            <a:r>
              <a:rPr lang="en-US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85" name="Google Shape;285;p11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286" name="Google Shape;286;p11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ro-RO" dirty="0"/>
              <a:t>VITEZA MOTOARELOR</a:t>
            </a:r>
            <a:endParaRPr dirty="0"/>
          </a:p>
        </p:txBody>
      </p:sp>
      <p:sp>
        <p:nvSpPr>
          <p:cNvPr id="292" name="Google Shape;292;p12"/>
          <p:cNvSpPr txBox="1">
            <a:spLocks noGrp="1"/>
          </p:cNvSpPr>
          <p:nvPr>
            <p:ph type="body" idx="1"/>
          </p:nvPr>
        </p:nvSpPr>
        <p:spPr>
          <a:xfrm>
            <a:off x="156210" y="1140006"/>
            <a:ext cx="8563584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ro-RO" dirty="0"/>
              <a:t>Dacă nu este configurată o viteză ca input pentru mișcare, metoda va folosi o metoda viteza pre construită. În conformitate cu K</a:t>
            </a:r>
            <a:r>
              <a:rPr lang="en-US" dirty="0" err="1"/>
              <a:t>nowledge</a:t>
            </a:r>
            <a:r>
              <a:rPr lang="en-US" dirty="0"/>
              <a:t> base </a:t>
            </a:r>
            <a:r>
              <a:rPr lang="ro-RO" dirty="0"/>
              <a:t>viteza presetată este </a:t>
            </a:r>
            <a:r>
              <a:rPr lang="en-US" dirty="0"/>
              <a:t>360. </a:t>
            </a: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ro-RO" dirty="0"/>
              <a:t>Nu este ca la programarea pe b</a:t>
            </a:r>
            <a:r>
              <a:rPr lang="en-US" dirty="0"/>
              <a:t>lock</a:t>
            </a:r>
            <a:r>
              <a:rPr lang="ro-RO" dirty="0"/>
              <a:t>-uri, exprimată în procente a maximului. Vitezele </a:t>
            </a:r>
            <a:r>
              <a:rPr lang="en-US" dirty="0"/>
              <a:t>min </a:t>
            </a:r>
            <a:r>
              <a:rPr lang="ro-RO" dirty="0"/>
              <a:t>și</a:t>
            </a:r>
            <a:r>
              <a:rPr lang="en-US" dirty="0"/>
              <a:t> max </a:t>
            </a:r>
            <a:r>
              <a:rPr lang="ro-RO" dirty="0"/>
              <a:t>sunt definite ca specificații a motoarelor.</a:t>
            </a:r>
            <a:endParaRPr dirty="0"/>
          </a:p>
          <a:p>
            <a:pPr marL="594000" lvl="2" indent="0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ro-RO" sz="1800" b="0" i="0" u="none" strike="noStrike" dirty="0">
                <a:solidFill>
                  <a:schemeClr val="dk1"/>
                </a:solidFill>
              </a:rPr>
              <a:t>Motor mic</a:t>
            </a:r>
            <a:r>
              <a:rPr lang="en-US" sz="1800" b="0" i="0" u="none" strike="noStrike" dirty="0">
                <a:solidFill>
                  <a:schemeClr val="dk1"/>
                </a:solidFill>
              </a:rPr>
              <a:t> (Spike Essential): -660 to 660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ro-RO" sz="1800" dirty="0">
                <a:solidFill>
                  <a:schemeClr val="dk1"/>
                </a:solidFill>
              </a:rPr>
              <a:t>Motor mediu</a:t>
            </a:r>
            <a:r>
              <a:rPr lang="en-US" sz="1800" b="0" i="0" u="none" strike="noStrike" dirty="0">
                <a:solidFill>
                  <a:schemeClr val="dk1"/>
                </a:solidFill>
              </a:rPr>
              <a:t>: -1110 to 1110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ro-RO" sz="1800" dirty="0">
                <a:solidFill>
                  <a:schemeClr val="dk1"/>
                </a:solidFill>
              </a:rPr>
              <a:t>Motor mare</a:t>
            </a:r>
            <a:r>
              <a:rPr lang="en-US" sz="1800" b="0" i="0" u="none" strike="noStrike" dirty="0">
                <a:solidFill>
                  <a:schemeClr val="dk1"/>
                </a:solidFill>
              </a:rPr>
              <a:t>: -1050 to 1050</a:t>
            </a:r>
            <a:endParaRPr dirty="0">
              <a:solidFill>
                <a:schemeClr val="dk1"/>
              </a:solidFill>
            </a:endParaRP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ro-RO" dirty="0"/>
              <a:t>De exemplu, codul de mai jos va mișca robotul la viteza de 36</a:t>
            </a:r>
            <a:r>
              <a:rPr lang="en-US" dirty="0"/>
              <a:t>0 velocity </a:t>
            </a:r>
            <a:r>
              <a:rPr lang="ro-RO" dirty="0"/>
              <a:t>deoarece nu este specificată altă </a:t>
            </a:r>
            <a:r>
              <a:rPr lang="ro-RO"/>
              <a:t>viteză.</a:t>
            </a:r>
            <a:endParaRPr dirty="0"/>
          </a:p>
        </p:txBody>
      </p:sp>
      <p:sp>
        <p:nvSpPr>
          <p:cNvPr id="293" name="Google Shape;293;p12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95" name="Google Shape;295;p12"/>
          <p:cNvSpPr txBox="1"/>
          <p:nvPr/>
        </p:nvSpPr>
        <p:spPr>
          <a:xfrm>
            <a:off x="453058" y="4441857"/>
            <a:ext cx="819126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motor_pair.move_for_degrees(motor_pair.PAIR_1, 0, </a:t>
            </a:r>
            <a:r>
              <a:rPr lang="en-US" sz="2000" b="0" i="0" u="none" strike="noStrike">
                <a:solidFill>
                  <a:srgbClr val="FF7D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1000)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ro-RO" dirty="0"/>
              <a:t>ASAMBLAREA CODULUI ÎMPREUNĂ</a:t>
            </a:r>
          </a:p>
        </p:txBody>
      </p:sp>
      <p:sp>
        <p:nvSpPr>
          <p:cNvPr id="301" name="Google Shape;301;p13"/>
          <p:cNvSpPr txBox="1">
            <a:spLocks noGrp="1"/>
          </p:cNvSpPr>
          <p:nvPr>
            <p:ph type="body" idx="1"/>
          </p:nvPr>
        </p:nvSpPr>
        <p:spPr>
          <a:xfrm>
            <a:off x="155088" y="1140007"/>
            <a:ext cx="8833715" cy="129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ro-RO" dirty="0"/>
              <a:t>Pentru </a:t>
            </a:r>
            <a:r>
              <a:rPr lang="en-US" dirty="0"/>
              <a:t>Droid Bot IV, </a:t>
            </a:r>
            <a:r>
              <a:rPr lang="ro-RO" dirty="0"/>
              <a:t>sunt utilizate roți mai mici</a:t>
            </a:r>
            <a:r>
              <a:rPr lang="en-US" dirty="0"/>
              <a:t>. </a:t>
            </a:r>
            <a:r>
              <a:rPr lang="ro-RO" dirty="0"/>
              <a:t> O rotație deplaseză robotul 17,5 cm. Setarea inițială a vitezei este, de aceea, mai mare.</a:t>
            </a:r>
            <a:r>
              <a:rPr lang="en-US" dirty="0"/>
              <a:t>.</a:t>
            </a:r>
          </a:p>
          <a:p>
            <a:r>
              <a:rPr lang="ro-RO" dirty="0"/>
              <a:t>Pentru</a:t>
            </a:r>
            <a:r>
              <a:rPr lang="en-US" dirty="0"/>
              <a:t> ADB, </a:t>
            </a:r>
            <a:r>
              <a:rPr lang="ro-RO" dirty="0"/>
              <a:t>sunt utilizate roțile mari. O rotație mișcă robotul 27</a:t>
            </a:r>
            <a:r>
              <a:rPr lang="en-US" dirty="0"/>
              <a:t>.6cm. </a:t>
            </a:r>
            <a:r>
              <a:rPr lang="ro-RO" dirty="0"/>
              <a:t> Setarea inițială a vitezei este mai mică pentru a crește controlul</a:t>
            </a:r>
            <a:r>
              <a:rPr lang="en-US" dirty="0"/>
              <a:t>.</a:t>
            </a:r>
          </a:p>
        </p:txBody>
      </p:sp>
      <p:sp>
        <p:nvSpPr>
          <p:cNvPr id="302" name="Google Shape;302;p13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04" name="Google Shape;304;p13"/>
          <p:cNvSpPr txBox="1"/>
          <p:nvPr/>
        </p:nvSpPr>
        <p:spPr>
          <a:xfrm>
            <a:off x="3855953" y="2529991"/>
            <a:ext cx="14319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Base 1</a:t>
            </a:r>
            <a:endParaRPr/>
          </a:p>
        </p:txBody>
      </p:sp>
      <p:sp>
        <p:nvSpPr>
          <p:cNvPr id="305" name="Google Shape;305;p13"/>
          <p:cNvSpPr txBox="1"/>
          <p:nvPr/>
        </p:nvSpPr>
        <p:spPr>
          <a:xfrm>
            <a:off x="3726744" y="3959968"/>
            <a:ext cx="14319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ADB</a:t>
            </a:r>
            <a:endParaRPr/>
          </a:p>
        </p:txBody>
      </p:sp>
      <p:sp>
        <p:nvSpPr>
          <p:cNvPr id="306" name="Google Shape;306;p13"/>
          <p:cNvSpPr txBox="1"/>
          <p:nvPr/>
        </p:nvSpPr>
        <p:spPr>
          <a:xfrm>
            <a:off x="175261" y="2902548"/>
            <a:ext cx="88135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motor_pair.pair</a:t>
            </a:r>
            <a:r>
              <a:rPr lang="en-US" sz="1800" b="0">
                <a:solidFill>
                  <a:srgbClr val="00877B"/>
                </a:solidFill>
                <a:latin typeface="Courier New"/>
                <a:ea typeface="Courier New"/>
                <a:cs typeface="Courier New"/>
                <a:sym typeface="Courier New"/>
              </a:rPr>
              <a:t>(motor_pair.PAIR_1, </a:t>
            </a:r>
            <a:r>
              <a:rPr lang="en-US" sz="1800" b="0">
                <a:solidFill>
                  <a:srgbClr val="D8009B"/>
                </a:solidFill>
                <a:latin typeface="Courier New"/>
                <a:ea typeface="Courier New"/>
                <a:cs typeface="Courier New"/>
                <a:sym typeface="Courier New"/>
              </a:rPr>
              <a:t>port.C, port.D)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motor_pair.move_for_degrees</a:t>
            </a:r>
            <a:r>
              <a:rPr lang="en-US" sz="1800" b="0" i="0" u="none" strike="noStrike">
                <a:solidFill>
                  <a:srgbClr val="00877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>
                <a:solidFill>
                  <a:srgbClr val="00877B"/>
                </a:solidFill>
                <a:latin typeface="Courier New"/>
                <a:ea typeface="Courier New"/>
                <a:cs typeface="Courier New"/>
                <a:sym typeface="Courier New"/>
              </a:rPr>
              <a:t>motor_pair.PAIR_1</a:t>
            </a:r>
            <a:r>
              <a:rPr lang="en-US" sz="18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degreesForDistance</a:t>
            </a:r>
            <a:r>
              <a:rPr lang="en-US" sz="1800">
                <a:solidFill>
                  <a:srgbClr val="FF7D00"/>
                </a:solidFill>
                <a:latin typeface="Courier New"/>
                <a:ea typeface="Courier New"/>
                <a:cs typeface="Courier New"/>
                <a:sym typeface="Courier New"/>
              </a:rPr>
              <a:t>(20)</a:t>
            </a:r>
            <a:r>
              <a:rPr lang="en-US" sz="18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0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velocity = </a:t>
            </a:r>
            <a:r>
              <a:rPr lang="en-US" sz="1800" b="0" i="0" u="none" strike="noStrike">
                <a:solidFill>
                  <a:srgbClr val="FF7D00"/>
                </a:solidFill>
                <a:latin typeface="Courier New"/>
                <a:ea typeface="Courier New"/>
                <a:cs typeface="Courier New"/>
                <a:sym typeface="Courier New"/>
              </a:rPr>
              <a:t>400, </a:t>
            </a:r>
            <a:r>
              <a:rPr lang="en-US" sz="1800" b="0" i="0" u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stop = </a:t>
            </a:r>
            <a:r>
              <a:rPr lang="en-US" sz="1800" b="0" i="0" u="none" strike="noStrike">
                <a:solidFill>
                  <a:srgbClr val="FF7D00"/>
                </a:solidFill>
                <a:latin typeface="Courier New"/>
                <a:ea typeface="Courier New"/>
                <a:cs typeface="Courier New"/>
                <a:sym typeface="Courier New"/>
              </a:rPr>
              <a:t>motor.COAST</a:t>
            </a:r>
            <a:r>
              <a:rPr lang="en-US" sz="1800" b="0" i="0" u="none" strike="noStrike">
                <a:solidFill>
                  <a:srgbClr val="00877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b="0" i="0" u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7" name="Google Shape;307;p13"/>
          <p:cNvSpPr txBox="1"/>
          <p:nvPr/>
        </p:nvSpPr>
        <p:spPr>
          <a:xfrm>
            <a:off x="175260" y="4340542"/>
            <a:ext cx="88135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motor_pair.pair</a:t>
            </a:r>
            <a:r>
              <a:rPr lang="en-US" sz="1800" b="0">
                <a:solidFill>
                  <a:srgbClr val="00877B"/>
                </a:solidFill>
                <a:latin typeface="Courier New"/>
                <a:ea typeface="Courier New"/>
                <a:cs typeface="Courier New"/>
                <a:sym typeface="Courier New"/>
              </a:rPr>
              <a:t>(motor_pair.PAIR_1, </a:t>
            </a:r>
            <a:r>
              <a:rPr lang="en-US" sz="1800" b="0">
                <a:solidFill>
                  <a:srgbClr val="D8009B"/>
                </a:solidFill>
                <a:latin typeface="Courier New"/>
                <a:ea typeface="Courier New"/>
                <a:cs typeface="Courier New"/>
                <a:sym typeface="Courier New"/>
              </a:rPr>
              <a:t>port.A, port.E)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motor_pair.move_for_degrees</a:t>
            </a:r>
            <a:r>
              <a:rPr lang="en-US" sz="1800" b="0" i="0" u="none" strike="noStrike">
                <a:solidFill>
                  <a:srgbClr val="00877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>
                <a:solidFill>
                  <a:srgbClr val="00877B"/>
                </a:solidFill>
                <a:latin typeface="Courier New"/>
                <a:ea typeface="Courier New"/>
                <a:cs typeface="Courier New"/>
                <a:sym typeface="Courier New"/>
              </a:rPr>
              <a:t>motor_pair.PAIR_1</a:t>
            </a:r>
            <a:r>
              <a:rPr lang="en-US" sz="18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degreesForDistance</a:t>
            </a:r>
            <a:r>
              <a:rPr lang="en-US" sz="1800">
                <a:solidFill>
                  <a:srgbClr val="FF7D00"/>
                </a:solidFill>
                <a:latin typeface="Courier New"/>
                <a:ea typeface="Courier New"/>
                <a:cs typeface="Courier New"/>
                <a:sym typeface="Courier New"/>
              </a:rPr>
              <a:t>(20)</a:t>
            </a:r>
            <a:r>
              <a:rPr lang="en-US" sz="1800" b="0" i="0" u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0, velocity = </a:t>
            </a:r>
            <a:r>
              <a:rPr lang="en-US" sz="1800" b="0" i="0" u="none" strike="noStrike">
                <a:solidFill>
                  <a:srgbClr val="FF7D00"/>
                </a:solidFill>
                <a:latin typeface="Courier New"/>
                <a:ea typeface="Courier New"/>
                <a:cs typeface="Courier New"/>
                <a:sym typeface="Courier New"/>
              </a:rPr>
              <a:t>200, </a:t>
            </a:r>
            <a:r>
              <a:rPr lang="en-US" sz="1800" b="0" i="0" u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stop = </a:t>
            </a:r>
            <a:r>
              <a:rPr lang="en-US" sz="1800" b="0" i="0" u="none" strike="noStrike">
                <a:solidFill>
                  <a:srgbClr val="FF7D00"/>
                </a:solidFill>
                <a:latin typeface="Courier New"/>
                <a:ea typeface="Courier New"/>
                <a:cs typeface="Courier New"/>
                <a:sym typeface="Courier New"/>
              </a:rPr>
              <a:t>motor.HOLD</a:t>
            </a:r>
            <a:r>
              <a:rPr lang="en-US" sz="1800" b="0" i="0" u="none" strike="noStrike">
                <a:solidFill>
                  <a:srgbClr val="00877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b="0" i="0" u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313" name="Google Shape;313;p14"/>
          <p:cNvSpPr txBox="1">
            <a:spLocks noGrp="1"/>
          </p:cNvSpPr>
          <p:nvPr>
            <p:ph type="body" idx="1"/>
          </p:nvPr>
        </p:nvSpPr>
        <p:spPr>
          <a:xfrm>
            <a:off x="457200" y="1317983"/>
            <a:ext cx="8245474" cy="337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ro-RO" sz="1600" dirty="0"/>
              <a:t>Această lecție a fost creată de Sanjay Seshan și Arvind Seshan for SPIKE Prime Lessons</a:t>
            </a:r>
          </a:p>
          <a:p>
            <a:r>
              <a:rPr lang="ro-RO" sz="1600" dirty="0">
                <a:solidFill>
                  <a:schemeClr val="dk1"/>
                </a:solidFill>
              </a:rPr>
              <a:t>La această lecție au contribuit membrii comunității FLL Share &amp; Learn.</a:t>
            </a:r>
            <a:endParaRPr lang="ro-RO" sz="1600" dirty="0"/>
          </a:p>
          <a:p>
            <a:r>
              <a:rPr lang="ro-RO" sz="1600" dirty="0"/>
              <a:t>Mai multe lecții sunt disponibile pe </a:t>
            </a:r>
            <a:r>
              <a:rPr lang="ro-RO" sz="1600" dirty="0">
                <a:hlinkClick r:id="rId3"/>
              </a:rPr>
              <a:t>www.primelessons.org</a:t>
            </a:r>
            <a:endParaRPr lang="ro-RO" sz="1600" dirty="0"/>
          </a:p>
          <a:p>
            <a:r>
              <a:rPr lang="ro-RO" sz="1600" dirty="0"/>
              <a:t>Această lecție a fost tradusă în limba romană de echipa de robotică FTC – ROSOPHIA #21455 RO20</a:t>
            </a:r>
          </a:p>
        </p:txBody>
      </p:sp>
      <p:sp>
        <p:nvSpPr>
          <p:cNvPr id="314" name="Google Shape;314;p14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315" name="Google Shape;315;p14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16" name="Google Shape;316;p14"/>
          <p:cNvSpPr/>
          <p:nvPr/>
        </p:nvSpPr>
        <p:spPr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lang="en-US" sz="1200" b="0" i="0" u="none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lang="en-US" sz="12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Attribution-NonCommercial-ShareAlike 4.0 International License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7" name="Google Shape;317;p14" descr="Creative Commons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ro-RO" dirty="0"/>
              <a:t>OBIECTIVELE LECȚIEI</a:t>
            </a:r>
          </a:p>
        </p:txBody>
      </p:sp>
      <p:sp>
        <p:nvSpPr>
          <p:cNvPr id="154" name="Google Shape;154;p2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ro-RO" dirty="0"/>
              <a:t>Învătăm să configurăm mișcările robotului pe robotul </a:t>
            </a:r>
            <a:r>
              <a:rPr lang="en-US" dirty="0"/>
              <a:t>SPIKE Prime</a:t>
            </a:r>
          </a:p>
          <a:p>
            <a:r>
              <a:rPr lang="ro-RO" dirty="0"/>
              <a:t>Învățăm să adăugăm primele linii de programare în planul de programare.</a:t>
            </a:r>
            <a:endParaRPr lang="en-US" dirty="0"/>
          </a:p>
          <a:p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De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imaginile</a:t>
            </a:r>
            <a:r>
              <a:rPr lang="en-US" dirty="0"/>
              <a:t> din </a:t>
            </a:r>
            <a:r>
              <a:rPr lang="en-US" dirty="0" err="1"/>
              <a:t>aceast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lec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pot </a:t>
            </a:r>
            <a:r>
              <a:rPr lang="en-US" dirty="0" err="1"/>
              <a:t>afi</a:t>
            </a:r>
            <a:r>
              <a:rPr lang="ro-RO" dirty="0"/>
              <a:t>ș</a:t>
            </a:r>
            <a:r>
              <a:rPr lang="en-US" dirty="0"/>
              <a:t>a </a:t>
            </a:r>
            <a:r>
              <a:rPr lang="ro-RO" dirty="0"/>
              <a:t>block-urile de cod </a:t>
            </a:r>
            <a:r>
              <a:rPr lang="en-US" dirty="0"/>
              <a:t>SPIKE Prime </a:t>
            </a:r>
            <a:r>
              <a:rPr lang="ro-RO" dirty="0"/>
              <a:t>acestea</a:t>
            </a:r>
            <a:r>
              <a:rPr lang="en-US" dirty="0"/>
              <a:t> sunt </a:t>
            </a:r>
            <a:r>
              <a:rPr lang="en-US" dirty="0" err="1"/>
              <a:t>acelea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ro-RO" dirty="0"/>
              <a:t>și </a:t>
            </a:r>
            <a:r>
              <a:rPr lang="en-US" dirty="0" err="1"/>
              <a:t>pentru</a:t>
            </a:r>
            <a:r>
              <a:rPr lang="en-US" dirty="0"/>
              <a:t> Robot Inventor.</a:t>
            </a:r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57" name="Google Shape;15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4078" y="3429000"/>
            <a:ext cx="3427528" cy="244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fr-FR" dirty="0"/>
              <a:t>DE CE SĂ CONFIGUREZI CODUL?</a:t>
            </a:r>
          </a:p>
        </p:txBody>
      </p:sp>
      <p:sp>
        <p:nvSpPr>
          <p:cNvPr id="163" name="Google Shape;163;p3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ro-RO" dirty="0"/>
              <a:t>Fiecare robot e diferit.</a:t>
            </a:r>
            <a:endParaRPr lang="en-US" dirty="0"/>
          </a:p>
          <a:p>
            <a:r>
              <a:rPr lang="ro-RO" dirty="0"/>
              <a:t>Înainte să poți programa să se miște robotul sau să întoarcă, vei avea nevoie mai întâi să stabiliți cum configurați robotul</a:t>
            </a:r>
            <a:r>
              <a:rPr lang="en-US" dirty="0"/>
              <a:t>:</a:t>
            </a:r>
          </a:p>
          <a:p>
            <a:pPr lvl="1"/>
            <a:r>
              <a:rPr lang="ro-RO" dirty="0"/>
              <a:t>La ce porturi sunt conectate motoarele de tracțiune</a:t>
            </a:r>
            <a:r>
              <a:rPr lang="en-US" dirty="0"/>
              <a:t>?</a:t>
            </a:r>
          </a:p>
          <a:p>
            <a:pPr lvl="1"/>
            <a:r>
              <a:rPr lang="ro-RO" dirty="0"/>
              <a:t>Ce tip de roți utilizați</a:t>
            </a:r>
            <a:r>
              <a:rPr lang="en-US" dirty="0"/>
              <a:t>?</a:t>
            </a:r>
          </a:p>
          <a:p>
            <a:pPr lvl="1"/>
            <a:r>
              <a:rPr lang="ro-RO" dirty="0"/>
              <a:t>Cât de repede mergi</a:t>
            </a:r>
            <a:r>
              <a:rPr lang="en-US" dirty="0"/>
              <a:t>?</a:t>
            </a:r>
          </a:p>
          <a:p>
            <a:pPr lvl="1"/>
            <a:r>
              <a:rPr lang="ro-RO" dirty="0"/>
              <a:t>Dorești să te oprești imediat la sfârșitul mișcării</a:t>
            </a:r>
            <a:r>
              <a:rPr lang="en-US" dirty="0"/>
              <a:t>?</a:t>
            </a:r>
          </a:p>
          <a:p>
            <a:r>
              <a:rPr lang="ro-RO" dirty="0"/>
              <a:t>Aceste informații trebuie să fie scrise în fiecare program.</a:t>
            </a:r>
            <a:endParaRPr lang="en-US"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ro-RO" dirty="0"/>
              <a:t>Atenție</a:t>
            </a:r>
            <a:r>
              <a:rPr lang="en-US" dirty="0"/>
              <a:t>: SP3 </a:t>
            </a:r>
            <a:r>
              <a:rPr lang="ro-RO" dirty="0"/>
              <a:t>nu permite așa de mult p</a:t>
            </a:r>
            <a:r>
              <a:rPr lang="en-US" dirty="0"/>
              <a:t>re-</a:t>
            </a:r>
            <a:r>
              <a:rPr lang="en-US" dirty="0" err="1"/>
              <a:t>configura</a:t>
            </a:r>
            <a:r>
              <a:rPr lang="ro-RO" dirty="0"/>
              <a:t>rea așa cum a permis</a:t>
            </a:r>
            <a:r>
              <a:rPr lang="en-US" dirty="0"/>
              <a:t> SP2; </a:t>
            </a:r>
            <a:r>
              <a:rPr lang="ro-RO" dirty="0"/>
              <a:t>multe funcții trebuie să aibă valorile reiterate de fiecare dată. Utilizează constantele pentru ajutor.</a:t>
            </a:r>
            <a:endParaRPr dirty="0"/>
          </a:p>
        </p:txBody>
      </p:sp>
      <p:sp>
        <p:nvSpPr>
          <p:cNvPr id="164" name="Google Shape;164;p3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165" name="Google Shape;165;p3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" descr="A toy car with wheel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09" y="2379354"/>
            <a:ext cx="4074429" cy="310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 descr="A white device with a green butt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1766" y="1916536"/>
            <a:ext cx="4210597" cy="352179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ro-RO" dirty="0"/>
              <a:t>CUM CONFIGUREZI FIECARE PROGRAM?</a:t>
            </a:r>
          </a:p>
        </p:txBody>
      </p:sp>
      <p:sp>
        <p:nvSpPr>
          <p:cNvPr id="173" name="Google Shape;173;p4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174" name="Google Shape;174;p4"/>
          <p:cNvSpPr txBox="1">
            <a:spLocks noGrp="1"/>
          </p:cNvSpPr>
          <p:nvPr>
            <p:ph type="sldNum" idx="12"/>
          </p:nvPr>
        </p:nvSpPr>
        <p:spPr>
          <a:xfrm>
            <a:off x="6367065" y="5302710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5" name="Google Shape;175;p4"/>
          <p:cNvSpPr txBox="1"/>
          <p:nvPr/>
        </p:nvSpPr>
        <p:spPr>
          <a:xfrm>
            <a:off x="671637" y="1372728"/>
            <a:ext cx="282693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Base 1 </a:t>
            </a:r>
            <a:r>
              <a:rPr lang="ro-RO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cu un senzor de culoare suplimentar pe portul </a:t>
            </a: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 (</a:t>
            </a:r>
            <a:r>
              <a:rPr lang="ro-RO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nu este arătat în imagine</a:t>
            </a: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dirty="0"/>
          </a:p>
        </p:txBody>
      </p:sp>
      <p:sp>
        <p:nvSpPr>
          <p:cNvPr id="176" name="Google Shape;176;p4"/>
          <p:cNvSpPr txBox="1"/>
          <p:nvPr/>
        </p:nvSpPr>
        <p:spPr>
          <a:xfrm>
            <a:off x="4261766" y="3501426"/>
            <a:ext cx="7704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Motor</a:t>
            </a:r>
            <a:endParaRPr/>
          </a:p>
        </p:txBody>
      </p:sp>
      <p:sp>
        <p:nvSpPr>
          <p:cNvPr id="177" name="Google Shape;177;p4"/>
          <p:cNvSpPr txBox="1"/>
          <p:nvPr/>
        </p:nvSpPr>
        <p:spPr>
          <a:xfrm>
            <a:off x="7977798" y="3447656"/>
            <a:ext cx="7704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Motor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ro-RO" dirty="0"/>
              <a:t>CE ESTE CONECTAT ÎN FIECARE PORT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83" name="Google Shape;183;p5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184" name="Google Shape;184;p5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9319" y="3781302"/>
            <a:ext cx="3427528" cy="24413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5"/>
          <p:cNvGrpSpPr/>
          <p:nvPr/>
        </p:nvGrpSpPr>
        <p:grpSpPr>
          <a:xfrm>
            <a:off x="545686" y="3636133"/>
            <a:ext cx="3427528" cy="2475398"/>
            <a:chOff x="429977" y="3602040"/>
            <a:chExt cx="3427528" cy="2475398"/>
          </a:xfrm>
        </p:grpSpPr>
        <p:pic>
          <p:nvPicPr>
            <p:cNvPr id="187" name="Google Shape;187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5"/>
            <p:cNvPicPr preferRelativeResize="0"/>
            <p:nvPr/>
          </p:nvPicPr>
          <p:blipFill rotWithShape="1">
            <a:blip r:embed="rId3">
              <a:alphaModFix/>
            </a:blip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5"/>
            <p:cNvPicPr preferRelativeResize="0"/>
            <p:nvPr/>
          </p:nvPicPr>
          <p:blipFill rotWithShape="1">
            <a:blip r:embed="rId3">
              <a:alphaModFix/>
            </a:blip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5"/>
            <p:cNvPicPr preferRelativeResize="0"/>
            <p:nvPr/>
          </p:nvPicPr>
          <p:blipFill rotWithShape="1">
            <a:blip r:embed="rId3">
              <a:alphaModFix/>
            </a:blip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5"/>
            <p:cNvPicPr preferRelativeResize="0"/>
            <p:nvPr/>
          </p:nvPicPr>
          <p:blipFill rotWithShape="1">
            <a:blip r:embed="rId4">
              <a:alphaModFix/>
            </a:blip>
            <a:srcRect l="87054" t="68768" r="2319" b="18668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5"/>
            <p:cNvPicPr preferRelativeResize="0"/>
            <p:nvPr/>
          </p:nvPicPr>
          <p:blipFill rotWithShape="1">
            <a:blip r:embed="rId4">
              <a:alphaModFix/>
            </a:blip>
            <a:srcRect l="4675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5"/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Droid Bot IV Configuration</a:t>
              </a:r>
              <a:endParaRPr/>
            </a:p>
          </p:txBody>
        </p:sp>
      </p:grpSp>
      <p:sp>
        <p:nvSpPr>
          <p:cNvPr id="194" name="Google Shape;194;p5"/>
          <p:cNvSpPr txBox="1"/>
          <p:nvPr/>
        </p:nvSpPr>
        <p:spPr>
          <a:xfrm>
            <a:off x="6386152" y="3769289"/>
            <a:ext cx="141386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ADB Default settings</a:t>
            </a:r>
            <a:endParaRPr/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5">
            <a:alphaModFix/>
          </a:blip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 descr="A close up of a to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3838" y="1334418"/>
            <a:ext cx="3417766" cy="25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/>
        </p:nvSpPr>
        <p:spPr>
          <a:xfrm>
            <a:off x="7528113" y="1567326"/>
            <a:ext cx="8913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ADB</a:t>
            </a:r>
            <a:endParaRPr/>
          </a:p>
        </p:txBody>
      </p:sp>
      <p:sp>
        <p:nvSpPr>
          <p:cNvPr id="198" name="Google Shape;198;p5"/>
          <p:cNvSpPr txBox="1"/>
          <p:nvPr/>
        </p:nvSpPr>
        <p:spPr>
          <a:xfrm>
            <a:off x="2731430" y="1455415"/>
            <a:ext cx="14137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Droid Bot IV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Motor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Motor</a:t>
            </a:r>
            <a:endParaRPr/>
          </a:p>
        </p:txBody>
      </p:sp>
      <p:sp>
        <p:nvSpPr>
          <p:cNvPr id="201" name="Google Shape;201;p5"/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Motor</a:t>
            </a:r>
            <a:endParaRPr/>
          </a:p>
        </p:txBody>
      </p:sp>
      <p:sp>
        <p:nvSpPr>
          <p:cNvPr id="202" name="Google Shape;202;p5"/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Motor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ro-RO" dirty="0"/>
              <a:t>Configurarea block-urilor de mișcare</a:t>
            </a:r>
            <a:endParaRPr dirty="0"/>
          </a:p>
        </p:txBody>
      </p:sp>
      <p:sp>
        <p:nvSpPr>
          <p:cNvPr id="208" name="Google Shape;208;p6"/>
          <p:cNvSpPr txBox="1">
            <a:spLocks noGrp="1"/>
          </p:cNvSpPr>
          <p:nvPr>
            <p:ph type="body" idx="1"/>
          </p:nvPr>
        </p:nvSpPr>
        <p:spPr>
          <a:xfrm>
            <a:off x="156210" y="1140006"/>
            <a:ext cx="6250681" cy="518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ro-RO" dirty="0"/>
              <a:t>Înainte de a utiliza orice metodă, trebuie configurat mai întâi robotul. În constructorul de mai jos (o funcție specială care returnează tipul de obiect cerut) creează </a:t>
            </a:r>
            <a:r>
              <a:rPr lang="en-US" dirty="0" err="1"/>
              <a:t>MotorPair</a:t>
            </a:r>
            <a:r>
              <a:rPr lang="en-US" dirty="0"/>
              <a:t> </a:t>
            </a:r>
            <a:r>
              <a:rPr lang="ro-RO" dirty="0"/>
              <a:t>care poate fi utilizat pentru mișcarea robotului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sz="1600" dirty="0" err="1">
                <a:latin typeface="Courier New"/>
                <a:ea typeface="Courier New"/>
                <a:cs typeface="Courier New"/>
                <a:sym typeface="Courier New"/>
              </a:rPr>
              <a:t>motor_pair.pair</a:t>
            </a:r>
            <a:r>
              <a:rPr lang="en-US" sz="1600" b="0" dirty="0">
                <a:solidFill>
                  <a:srgbClr val="00877B"/>
                </a:solidFill>
                <a:latin typeface="Courier New"/>
                <a:ea typeface="Courier New"/>
                <a:cs typeface="Courier New"/>
                <a:sym typeface="Courier New"/>
              </a:rPr>
              <a:t>(pair, </a:t>
            </a:r>
            <a:r>
              <a:rPr lang="en-US" sz="1600" b="0" dirty="0" err="1">
                <a:solidFill>
                  <a:srgbClr val="D8009B"/>
                </a:solidFill>
                <a:latin typeface="Courier New"/>
                <a:ea typeface="Courier New"/>
                <a:cs typeface="Courier New"/>
                <a:sym typeface="Courier New"/>
              </a:rPr>
              <a:t>left_motor_port</a:t>
            </a:r>
            <a:r>
              <a:rPr lang="en-US" sz="16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0" dirty="0" err="1">
                <a:solidFill>
                  <a:srgbClr val="D8009B"/>
                </a:solidFill>
                <a:latin typeface="Courier New"/>
                <a:ea typeface="Courier New"/>
                <a:cs typeface="Courier New"/>
                <a:sym typeface="Courier New"/>
              </a:rPr>
              <a:t>right_motor_port</a:t>
            </a:r>
            <a:r>
              <a:rPr lang="en-US" sz="1600" b="0" dirty="0">
                <a:solidFill>
                  <a:srgbClr val="00877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-US" b="0" dirty="0">
                <a:solidFill>
                  <a:srgbClr val="00877B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ro-RO" sz="1800" dirty="0"/>
              <a:t>Determinați care motor este conectat la roata stânga și la roata dreapta </a:t>
            </a:r>
            <a:r>
              <a:rPr lang="en-US" sz="1800" dirty="0"/>
              <a:t>(</a:t>
            </a:r>
            <a:r>
              <a:rPr lang="ro-RO" sz="1800" dirty="0"/>
              <a:t>schimbă setările în funcție de ce e pe robotul tău</a:t>
            </a:r>
            <a:r>
              <a:rPr lang="en-US" sz="1800" dirty="0"/>
              <a:t>). </a:t>
            </a:r>
            <a:r>
              <a:rPr lang="ro-RO" sz="1800" dirty="0"/>
              <a:t> Orice funcții ați avea acestea au 2 </a:t>
            </a:r>
            <a:r>
              <a:rPr lang="en-US" sz="1800" dirty="0"/>
              <a:t>input</a:t>
            </a:r>
            <a:r>
              <a:rPr lang="ro-RO" sz="1800" dirty="0"/>
              <a:t>-uri  pentru roți </a:t>
            </a:r>
            <a:r>
              <a:rPr lang="en-US" sz="1800" dirty="0"/>
              <a:t>– </a:t>
            </a:r>
            <a:r>
              <a:rPr lang="ro-RO" sz="1800" dirty="0"/>
              <a:t>prima este roata din stânga, a doua este roata din dreapta</a:t>
            </a:r>
            <a:r>
              <a:rPr lang="en-US" sz="1800" dirty="0"/>
              <a:t>.</a:t>
            </a: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ro-RO" sz="1800" dirty="0"/>
              <a:t>Spre deosebire de </a:t>
            </a:r>
            <a:r>
              <a:rPr lang="en-US" dirty="0"/>
              <a:t>Spike 2, </a:t>
            </a:r>
            <a:r>
              <a:rPr lang="ro-RO" dirty="0"/>
              <a:t>nu poți inițiliza puterea motorului , oprirea acțiunii sau rotația motorului prin el însuși.</a:t>
            </a:r>
            <a:r>
              <a:rPr lang="en-US" dirty="0"/>
              <a:t> </a:t>
            </a:r>
            <a:r>
              <a:rPr lang="ro-RO" dirty="0"/>
              <a:t>Poți seta viteza (acum numită </a:t>
            </a:r>
            <a:r>
              <a:rPr lang="en-US" dirty="0"/>
              <a:t>velocity) </a:t>
            </a:r>
            <a:r>
              <a:rPr lang="ro-RO" dirty="0"/>
              <a:t>ca parametru a mișcării când mișcarea se face în pereche</a:t>
            </a:r>
            <a:r>
              <a:rPr lang="en-US" dirty="0"/>
              <a:t>, </a:t>
            </a:r>
            <a:r>
              <a:rPr lang="ro-RO" dirty="0"/>
              <a:t>și oprește acțiunea când se oprește perechea de motoare.</a:t>
            </a: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 dirty="0" err="1"/>
              <a:t>motor_pair</a:t>
            </a:r>
            <a:r>
              <a:rPr lang="en-US" dirty="0"/>
              <a:t> APIs </a:t>
            </a:r>
            <a:r>
              <a:rPr lang="ro-RO" dirty="0"/>
              <a:t>poate fi găsită în tab-ul</a:t>
            </a:r>
            <a:r>
              <a:rPr lang="en-US" dirty="0"/>
              <a:t> Motor Pair </a:t>
            </a:r>
            <a:r>
              <a:rPr lang="ro-RO" dirty="0"/>
              <a:t>în </a:t>
            </a:r>
            <a:r>
              <a:rPr lang="en-US" dirty="0"/>
              <a:t>Knowledge Base.</a:t>
            </a:r>
            <a:endParaRPr dirty="0"/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 dirty="0"/>
          </a:p>
        </p:txBody>
      </p:sp>
      <p:sp>
        <p:nvSpPr>
          <p:cNvPr id="209" name="Google Shape;209;p6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210" name="Google Shape;210;p6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211" name="Google Shape;211;p6"/>
          <p:cNvGrpSpPr/>
          <p:nvPr/>
        </p:nvGrpSpPr>
        <p:grpSpPr>
          <a:xfrm>
            <a:off x="6423635" y="2700643"/>
            <a:ext cx="2564155" cy="1641821"/>
            <a:chOff x="6412239" y="2439081"/>
            <a:chExt cx="2014602" cy="1289945"/>
          </a:xfrm>
        </p:grpSpPr>
        <p:grpSp>
          <p:nvGrpSpPr>
            <p:cNvPr id="212" name="Google Shape;212;p6"/>
            <p:cNvGrpSpPr/>
            <p:nvPr/>
          </p:nvGrpSpPr>
          <p:grpSpPr>
            <a:xfrm>
              <a:off x="6438323" y="2439081"/>
              <a:ext cx="1267367" cy="1244998"/>
              <a:chOff x="6507213" y="1474042"/>
              <a:chExt cx="1267367" cy="1244998"/>
            </a:xfrm>
          </p:grpSpPr>
          <p:grpSp>
            <p:nvGrpSpPr>
              <p:cNvPr id="213" name="Google Shape;213;p6"/>
              <p:cNvGrpSpPr/>
              <p:nvPr/>
            </p:nvGrpSpPr>
            <p:grpSpPr>
              <a:xfrm rot="5400000">
                <a:off x="6518630" y="1512901"/>
                <a:ext cx="1141996" cy="1164830"/>
                <a:chOff x="6310708" y="2223671"/>
                <a:chExt cx="809489" cy="898563"/>
              </a:xfrm>
            </p:grpSpPr>
            <p:sp>
              <p:nvSpPr>
                <p:cNvPr id="214" name="Google Shape;214;p6"/>
                <p:cNvSpPr/>
                <p:nvPr/>
              </p:nvSpPr>
              <p:spPr>
                <a:xfrm rot="10800000">
                  <a:off x="6451830" y="2223671"/>
                  <a:ext cx="519438" cy="89856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D5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215" name="Google Shape;215;p6"/>
                <p:cNvSpPr/>
                <p:nvPr/>
              </p:nvSpPr>
              <p:spPr>
                <a:xfrm>
                  <a:off x="6979076" y="2525434"/>
                  <a:ext cx="141121" cy="29503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65D7F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216" name="Google Shape;216;p6"/>
                <p:cNvSpPr/>
                <p:nvPr/>
              </p:nvSpPr>
              <p:spPr>
                <a:xfrm>
                  <a:off x="6310708" y="2525434"/>
                  <a:ext cx="141121" cy="29503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65D7F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217" name="Google Shape;217;p6"/>
                <p:cNvSpPr/>
                <p:nvPr/>
              </p:nvSpPr>
              <p:spPr>
                <a:xfrm>
                  <a:off x="6616108" y="2907520"/>
                  <a:ext cx="179290" cy="166284"/>
                </a:xfrm>
                <a:prstGeom prst="ellipse">
                  <a:avLst/>
                </a:prstGeom>
                <a:solidFill>
                  <a:srgbClr val="00B050"/>
                </a:solidFill>
                <a:ln w="12700" cap="rnd" cmpd="sng">
                  <a:solidFill>
                    <a:srgbClr val="C6C6C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218" name="Google Shape;218;p6"/>
              <p:cNvSpPr txBox="1"/>
              <p:nvPr/>
            </p:nvSpPr>
            <p:spPr>
              <a:xfrm>
                <a:off x="7294016" y="1474042"/>
                <a:ext cx="465620" cy="290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</a:t>
                </a:r>
                <a:endParaRPr/>
              </a:p>
            </p:txBody>
          </p:sp>
          <p:sp>
            <p:nvSpPr>
              <p:cNvPr id="219" name="Google Shape;219;p6"/>
              <p:cNvSpPr txBox="1"/>
              <p:nvPr/>
            </p:nvSpPr>
            <p:spPr>
              <a:xfrm>
                <a:off x="7308960" y="2428864"/>
                <a:ext cx="465620" cy="290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D</a:t>
                </a:r>
                <a:endParaRPr/>
              </a:p>
            </p:txBody>
          </p:sp>
        </p:grpSp>
        <p:cxnSp>
          <p:nvCxnSpPr>
            <p:cNvPr id="220" name="Google Shape;220;p6"/>
            <p:cNvCxnSpPr/>
            <p:nvPr/>
          </p:nvCxnSpPr>
          <p:spPr>
            <a:xfrm>
              <a:off x="7745355" y="3021035"/>
              <a:ext cx="681486" cy="0"/>
            </a:xfrm>
            <a:prstGeom prst="straightConnector1">
              <a:avLst/>
            </a:prstGeom>
            <a:noFill/>
            <a:ln w="12700" cap="rnd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21" name="Google Shape;221;p6"/>
            <p:cNvSpPr txBox="1"/>
            <p:nvPr/>
          </p:nvSpPr>
          <p:spPr>
            <a:xfrm>
              <a:off x="6438675" y="2469858"/>
              <a:ext cx="7044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i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Left</a:t>
              </a:r>
              <a:endParaRPr/>
            </a:p>
          </p:txBody>
        </p:sp>
        <p:sp>
          <p:nvSpPr>
            <p:cNvPr id="222" name="Google Shape;222;p6"/>
            <p:cNvSpPr txBox="1"/>
            <p:nvPr/>
          </p:nvSpPr>
          <p:spPr>
            <a:xfrm>
              <a:off x="6412239" y="3421249"/>
              <a:ext cx="7044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i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Right</a:t>
              </a:r>
              <a:endParaRPr/>
            </a:p>
          </p:txBody>
        </p:sp>
      </p:grpSp>
      <p:sp>
        <p:nvSpPr>
          <p:cNvPr id="223" name="Google Shape;223;p6"/>
          <p:cNvSpPr txBox="1"/>
          <p:nvPr/>
        </p:nvSpPr>
        <p:spPr>
          <a:xfrm>
            <a:off x="6548739" y="2187064"/>
            <a:ext cx="18817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Drive Base 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ro-RO" dirty="0"/>
              <a:t>INIȚIALIZAREA CONSTRUCȚIEI MOTOR PAIR</a:t>
            </a:r>
          </a:p>
        </p:txBody>
      </p:sp>
      <p:sp>
        <p:nvSpPr>
          <p:cNvPr id="229" name="Google Shape;229;p7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ro-RO" dirty="0"/>
              <a:t>Pentru a utiliza</a:t>
            </a:r>
            <a:r>
              <a:rPr lang="en-US" dirty="0"/>
              <a:t> </a:t>
            </a:r>
            <a:r>
              <a:rPr lang="en-US" dirty="0" err="1"/>
              <a:t>MotorPair</a:t>
            </a:r>
            <a:r>
              <a:rPr lang="en-US" dirty="0"/>
              <a:t>, </a:t>
            </a:r>
            <a:r>
              <a:rPr lang="ro-RO" dirty="0"/>
              <a:t>ambele motoare trebuie inițializate în pereche</a:t>
            </a:r>
            <a:r>
              <a:rPr lang="en-US" dirty="0"/>
              <a:t>. </a:t>
            </a: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ro-RO" dirty="0"/>
              <a:t>Pentru robotul</a:t>
            </a:r>
            <a:r>
              <a:rPr lang="en-US" dirty="0"/>
              <a:t> Drive Base 1:</a:t>
            </a:r>
            <a:endParaRPr dirty="0"/>
          </a:p>
        </p:txBody>
      </p:sp>
      <p:sp>
        <p:nvSpPr>
          <p:cNvPr id="230" name="Google Shape;230;p7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231" name="Google Shape;231;p7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2" name="Google Shape;232;p7"/>
          <p:cNvSpPr txBox="1"/>
          <p:nvPr/>
        </p:nvSpPr>
        <p:spPr>
          <a:xfrm>
            <a:off x="342900" y="2330581"/>
            <a:ext cx="84391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motor_pair.pair(motor_pair.PAIR_1, port.C, port.D)</a:t>
            </a:r>
            <a:endParaRPr/>
          </a:p>
        </p:txBody>
      </p:sp>
      <p:sp>
        <p:nvSpPr>
          <p:cNvPr id="233" name="Google Shape;233;p7"/>
          <p:cNvSpPr txBox="1"/>
          <p:nvPr/>
        </p:nvSpPr>
        <p:spPr>
          <a:xfrm>
            <a:off x="3529979" y="3536115"/>
            <a:ext cx="153352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Numele pentru </a:t>
            </a: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Motor Pair</a:t>
            </a:r>
            <a:endParaRPr dirty="0"/>
          </a:p>
        </p:txBody>
      </p:sp>
      <p:sp>
        <p:nvSpPr>
          <p:cNvPr id="234" name="Google Shape;234;p7"/>
          <p:cNvSpPr txBox="1"/>
          <p:nvPr/>
        </p:nvSpPr>
        <p:spPr>
          <a:xfrm>
            <a:off x="5476878" y="3619479"/>
            <a:ext cx="136064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Port</a:t>
            </a:r>
            <a:r>
              <a:rPr lang="ro-RO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-ul motorului stânga</a:t>
            </a:r>
            <a:endParaRPr dirty="0"/>
          </a:p>
        </p:txBody>
      </p:sp>
      <p:sp>
        <p:nvSpPr>
          <p:cNvPr id="235" name="Google Shape;235;p7"/>
          <p:cNvSpPr txBox="1"/>
          <p:nvPr/>
        </p:nvSpPr>
        <p:spPr>
          <a:xfrm>
            <a:off x="7154633" y="3624819"/>
            <a:ext cx="153352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Port</a:t>
            </a:r>
            <a:r>
              <a:rPr lang="ro-RO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-ul motorului din dreapta</a:t>
            </a:r>
            <a:endParaRPr dirty="0"/>
          </a:p>
        </p:txBody>
      </p:sp>
      <p:cxnSp>
        <p:nvCxnSpPr>
          <p:cNvPr id="236" name="Google Shape;236;p7"/>
          <p:cNvCxnSpPr/>
          <p:nvPr/>
        </p:nvCxnSpPr>
        <p:spPr>
          <a:xfrm rot="10800000">
            <a:off x="4259123" y="2730691"/>
            <a:ext cx="1" cy="709463"/>
          </a:xfrm>
          <a:prstGeom prst="straightConnector1">
            <a:avLst/>
          </a:prstGeom>
          <a:noFill/>
          <a:ln w="57150" cap="flat" cmpd="sng">
            <a:solidFill>
              <a:srgbClr val="C6C6C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7" name="Google Shape;237;p7"/>
          <p:cNvCxnSpPr>
            <a:stCxn id="234" idx="0"/>
          </p:cNvCxnSpPr>
          <p:nvPr/>
        </p:nvCxnSpPr>
        <p:spPr>
          <a:xfrm flipV="1">
            <a:off x="6157199" y="2828979"/>
            <a:ext cx="317100" cy="790500"/>
          </a:xfrm>
          <a:prstGeom prst="straightConnector1">
            <a:avLst/>
          </a:prstGeom>
          <a:noFill/>
          <a:ln w="57150" cap="flat" cmpd="sng">
            <a:solidFill>
              <a:srgbClr val="C6C6C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8" name="Google Shape;238;p7"/>
          <p:cNvCxnSpPr>
            <a:stCxn id="235" idx="0"/>
          </p:cNvCxnSpPr>
          <p:nvPr/>
        </p:nvCxnSpPr>
        <p:spPr>
          <a:xfrm flipH="1" flipV="1">
            <a:off x="7604296" y="2834319"/>
            <a:ext cx="317100" cy="790500"/>
          </a:xfrm>
          <a:prstGeom prst="straightConnector1">
            <a:avLst/>
          </a:prstGeom>
          <a:noFill/>
          <a:ln w="57150" cap="flat" cmpd="sng">
            <a:solidFill>
              <a:srgbClr val="C6C6C6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ro-RO" dirty="0"/>
              <a:t>MĂRIMEA ROȚII ȘI CONFIGURAREA MIȘCĂRII</a:t>
            </a:r>
          </a:p>
        </p:txBody>
      </p:sp>
      <p:sp>
        <p:nvSpPr>
          <p:cNvPr id="244" name="Google Shape;244;p8"/>
          <p:cNvSpPr txBox="1">
            <a:spLocks noGrp="1"/>
          </p:cNvSpPr>
          <p:nvPr>
            <p:ph type="body" idx="1"/>
          </p:nvPr>
        </p:nvSpPr>
        <p:spPr>
          <a:xfrm>
            <a:off x="156210" y="1140006"/>
            <a:ext cx="8563584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ro-RO" dirty="0"/>
              <a:t>Comanda</a:t>
            </a:r>
            <a:r>
              <a:rPr lang="en-US" dirty="0"/>
              <a:t> </a:t>
            </a:r>
            <a:r>
              <a:rPr lang="en-US" dirty="0" err="1"/>
              <a:t>move_for_degrees</a:t>
            </a:r>
            <a:r>
              <a:rPr lang="en-US" dirty="0"/>
              <a:t> </a:t>
            </a:r>
            <a:r>
              <a:rPr lang="ro-RO" dirty="0"/>
              <a:t>pentru </a:t>
            </a:r>
            <a:r>
              <a:rPr lang="en-US" dirty="0" err="1"/>
              <a:t>motor_pair</a:t>
            </a:r>
            <a:r>
              <a:rPr lang="en-US" dirty="0"/>
              <a:t> rote</a:t>
            </a:r>
            <a:r>
              <a:rPr lang="ro-RO" dirty="0"/>
              <a:t>ște motoarele de tracțiune cu un anumit număr de grade</a:t>
            </a:r>
            <a:endParaRPr dirty="0"/>
          </a:p>
          <a:p>
            <a:pPr marL="324000" lvl="1" indent="0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rPr lang="en-US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motor_pair.move_for_degrees</a:t>
            </a:r>
            <a:r>
              <a:rPr lang="en-US" dirty="0">
                <a:solidFill>
                  <a:srgbClr val="00877B"/>
                </a:solidFill>
                <a:latin typeface="Consolas"/>
                <a:ea typeface="Consolas"/>
                <a:cs typeface="Consolas"/>
                <a:sym typeface="Consolas"/>
              </a:rPr>
              <a:t>(pair, </a:t>
            </a:r>
            <a:r>
              <a:rPr lang="en-US" dirty="0">
                <a:solidFill>
                  <a:srgbClr val="FF7D00"/>
                </a:solidFill>
                <a:latin typeface="Consolas"/>
                <a:ea typeface="Consolas"/>
                <a:cs typeface="Consolas"/>
                <a:sym typeface="Consolas"/>
              </a:rPr>
              <a:t>degrees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steering=</a:t>
            </a:r>
            <a:r>
              <a:rPr lang="en-US" dirty="0">
                <a:solidFill>
                  <a:srgbClr val="FF7D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velocity=</a:t>
            </a:r>
            <a:r>
              <a:rPr lang="en-US" dirty="0">
                <a:solidFill>
                  <a:srgbClr val="0078CC"/>
                </a:solidFill>
                <a:latin typeface="Consolas"/>
                <a:ea typeface="Consolas"/>
                <a:cs typeface="Consolas"/>
                <a:sym typeface="Consolas"/>
              </a:rPr>
              <a:t>360</a:t>
            </a:r>
            <a:r>
              <a:rPr lang="en-US" dirty="0">
                <a:solidFill>
                  <a:srgbClr val="00877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ro-RO" dirty="0"/>
              <a:t>Dar, rotația motorului tipic are nevoie să fie calculată pe baza distanței pe care tu dorești ca robotul să o parcurgă.</a:t>
            </a: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ro-RO" dirty="0"/>
              <a:t>Vei avea nevoie să calculezi valoarea</a:t>
            </a:r>
            <a:r>
              <a:rPr lang="en-US" dirty="0"/>
              <a:t> </a:t>
            </a:r>
            <a:r>
              <a:rPr lang="ro-RO" sz="1800" b="0" dirty="0">
                <a:solidFill>
                  <a:srgbClr val="FF7D00"/>
                </a:solidFill>
                <a:latin typeface="Consolas"/>
                <a:ea typeface="Consolas"/>
                <a:cs typeface="Consolas"/>
                <a:sym typeface="Consolas"/>
              </a:rPr>
              <a:t>gradelor </a:t>
            </a:r>
            <a:r>
              <a:rPr lang="ro-RO" dirty="0"/>
              <a:t>care se bazează pe mărimea roții pe care o folosești</a:t>
            </a:r>
            <a:r>
              <a:rPr lang="en-US" dirty="0"/>
              <a:t>. </a:t>
            </a:r>
            <a:r>
              <a:rPr lang="ro-RO" dirty="0"/>
              <a:t>Următoarele 2 </a:t>
            </a:r>
            <a:r>
              <a:rPr lang="en-US" dirty="0"/>
              <a:t>slide</a:t>
            </a:r>
            <a:r>
              <a:rPr lang="ro-RO" dirty="0"/>
              <a:t>-uri explică moduri diferite de a calcula această valoare.</a:t>
            </a:r>
            <a:endParaRPr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ro-RO" dirty="0"/>
              <a:t>Observă că poți utiliza inci în loc de centimetri dacă preferi.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45" name="Google Shape;245;p8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246" name="Google Shape;246;p8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lang="ro-RO" dirty="0"/>
              <a:t>CÂȚI </a:t>
            </a:r>
            <a:r>
              <a:rPr lang="en-US" dirty="0"/>
              <a:t>CM </a:t>
            </a:r>
            <a:r>
              <a:rPr lang="ro-RO" dirty="0"/>
              <a:t>SE MIȘCĂ ROBOTUL LA O </a:t>
            </a:r>
            <a:r>
              <a:rPr lang="en-US" dirty="0"/>
              <a:t>ROTATI</a:t>
            </a:r>
            <a:r>
              <a:rPr lang="ro-RO" dirty="0"/>
              <a:t>E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(ME</a:t>
            </a:r>
            <a:r>
              <a:rPr lang="ro-RO" dirty="0"/>
              <a:t>TODA</a:t>
            </a:r>
            <a:r>
              <a:rPr lang="en-US" dirty="0"/>
              <a:t> 1)</a:t>
            </a:r>
            <a:endParaRPr dirty="0"/>
          </a:p>
        </p:txBody>
      </p:sp>
      <p:sp>
        <p:nvSpPr>
          <p:cNvPr id="252" name="Google Shape;252;p9"/>
          <p:cNvSpPr txBox="1">
            <a:spLocks noGrp="1"/>
          </p:cNvSpPr>
          <p:nvPr>
            <p:ph type="body" idx="1"/>
          </p:nvPr>
        </p:nvSpPr>
        <p:spPr>
          <a:xfrm>
            <a:off x="96355" y="1140007"/>
            <a:ext cx="8951290" cy="396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76100" lvl="0" indent="-342900" algn="l" rtl="0">
              <a:spcBef>
                <a:spcPts val="0"/>
              </a:spcBef>
              <a:spcAft>
                <a:spcPts val="0"/>
              </a:spcAft>
              <a:buSzPct val="92000"/>
              <a:buAutoNum type="arabicPeriod"/>
            </a:pPr>
            <a:r>
              <a:rPr lang="ro-RO" sz="1600" dirty="0"/>
              <a:t>Verificați mă</a:t>
            </a:r>
            <a:r>
              <a:rPr lang="en-US" sz="1600" dirty="0" err="1"/>
              <a:t>rimea</a:t>
            </a:r>
            <a:r>
              <a:rPr lang="en-US" sz="1600" dirty="0"/>
              <a:t> </a:t>
            </a:r>
            <a:r>
              <a:rPr lang="ro-RO" sz="1600" dirty="0"/>
              <a:t>roții în </a:t>
            </a:r>
            <a:r>
              <a:rPr lang="en-US" sz="1600" dirty="0"/>
              <a:t>mm </a:t>
            </a:r>
            <a:r>
              <a:rPr lang="ro-RO" sz="1600" dirty="0"/>
              <a:t>printate pe cauciuc și împărțiți în 10 pentru a face conversia în cm </a:t>
            </a:r>
            <a:r>
              <a:rPr lang="en-US" sz="1600" dirty="0"/>
              <a:t>(</a:t>
            </a:r>
            <a:r>
              <a:rPr lang="ro-RO" sz="1600" dirty="0"/>
              <a:t>deoarece</a:t>
            </a:r>
            <a:r>
              <a:rPr lang="en-US" sz="1600" dirty="0"/>
              <a:t> 1cm=10mm)</a:t>
            </a:r>
            <a:endParaRPr dirty="0"/>
          </a:p>
          <a:p>
            <a:pPr marL="476100" indent="-342900">
              <a:buAutoNum type="arabicPeriod"/>
            </a:pPr>
            <a:r>
              <a:rPr lang="ro-RO" sz="1600" dirty="0"/>
              <a:t>Multiplicați răspunsul la pasul</a:t>
            </a:r>
            <a:r>
              <a:rPr lang="en-US" sz="1600" dirty="0"/>
              <a:t>1 </a:t>
            </a:r>
            <a:r>
              <a:rPr lang="ro-RO" sz="1600" dirty="0"/>
              <a:t>cu</a:t>
            </a:r>
            <a:r>
              <a:rPr lang="en-US" sz="1600" dirty="0"/>
              <a:t> </a:t>
            </a:r>
            <a:r>
              <a:rPr lang="el-GR" sz="1600" dirty="0"/>
              <a:t>π</a:t>
            </a:r>
            <a:r>
              <a:rPr lang="en-US" sz="1600" dirty="0"/>
              <a:t> (3.14) </a:t>
            </a:r>
            <a:r>
              <a:rPr lang="ro-RO" sz="1600" dirty="0"/>
              <a:t>pentru a calcula circumferința</a:t>
            </a:r>
            <a:endParaRPr lang="en-US" sz="1600" dirty="0"/>
          </a:p>
          <a:p>
            <a:pPr marL="476100" lvl="0" indent="-342900" algn="l" rtl="0">
              <a:spcBef>
                <a:spcPts val="896"/>
              </a:spcBef>
              <a:spcAft>
                <a:spcPts val="0"/>
              </a:spcAft>
              <a:buSzPct val="92000"/>
              <a:buAutoNum type="arabicPeriod"/>
            </a:pPr>
            <a:r>
              <a:rPr lang="ro-RO" sz="1600" dirty="0"/>
              <a:t>Presupunând că aveți roțile de tracțiune direct pe motoare</a:t>
            </a:r>
            <a:r>
              <a:rPr lang="en-US" sz="1600" dirty="0"/>
              <a:t> (n</a:t>
            </a:r>
            <a:r>
              <a:rPr lang="ro-RO" sz="1600" dirty="0"/>
              <a:t>u aveți roți de transmisie</a:t>
            </a:r>
            <a:r>
              <a:rPr lang="en-US" sz="1600" dirty="0"/>
              <a:t>), </a:t>
            </a:r>
            <a:r>
              <a:rPr lang="ro-RO" sz="1600" dirty="0"/>
              <a:t>rotind motoarele cu </a:t>
            </a:r>
            <a:r>
              <a:rPr lang="en-US" sz="1600" dirty="0"/>
              <a:t>360 de</a:t>
            </a:r>
            <a:r>
              <a:rPr lang="ro-RO" sz="1600" dirty="0"/>
              <a:t> </a:t>
            </a:r>
            <a:r>
              <a:rPr lang="en-US" sz="1600" dirty="0"/>
              <a:t>gr</a:t>
            </a:r>
            <a:r>
              <a:rPr lang="ro-RO" sz="1600" dirty="0"/>
              <a:t>ade</a:t>
            </a:r>
            <a:r>
              <a:rPr lang="en-US" sz="1600" dirty="0"/>
              <a:t> </a:t>
            </a:r>
            <a:r>
              <a:rPr lang="ro-RO" sz="1600" dirty="0"/>
              <a:t>vor mișca robotul înainte cu lungimea roții</a:t>
            </a:r>
            <a:r>
              <a:rPr lang="en-US" sz="1600" dirty="0"/>
              <a:t>. </a:t>
            </a:r>
            <a:r>
              <a:rPr lang="ro-RO" sz="1600" dirty="0"/>
              <a:t>Dacă ai roți de transmisie, rația de transmisie va fi factorul de multiplicare</a:t>
            </a:r>
            <a:r>
              <a:rPr lang="en-US" sz="1600" dirty="0"/>
              <a:t>.</a:t>
            </a:r>
            <a:endParaRPr dirty="0"/>
          </a:p>
          <a:p>
            <a:pPr marL="306000" lvl="0" indent="-306000" algn="l" rtl="0">
              <a:spcBef>
                <a:spcPts val="859"/>
              </a:spcBef>
              <a:spcAft>
                <a:spcPts val="0"/>
              </a:spcAft>
              <a:buSzPct val="92000"/>
              <a:buChar char="⬛"/>
            </a:pPr>
            <a:r>
              <a:rPr lang="en-US" sz="1400" b="1" dirty="0"/>
              <a:t>Ex</a:t>
            </a:r>
            <a:r>
              <a:rPr lang="ro-RO" sz="1400" b="1" dirty="0"/>
              <a:t>e</a:t>
            </a:r>
            <a:r>
              <a:rPr lang="en-US" sz="1400" b="1" dirty="0" err="1"/>
              <a:t>mpl</a:t>
            </a:r>
            <a:r>
              <a:rPr lang="ro-RO" sz="1400" b="1" dirty="0"/>
              <a:t>u de calculație utilizând standardele roții mici a SPIKE PRIME </a:t>
            </a:r>
            <a:r>
              <a:rPr lang="en-US" sz="1400" b="1" dirty="0"/>
              <a:t>(u</a:t>
            </a:r>
            <a:r>
              <a:rPr lang="ro-RO" sz="1400" b="1" dirty="0"/>
              <a:t>tilizat î</a:t>
            </a:r>
            <a:r>
              <a:rPr lang="en-US" sz="1400" b="1" dirty="0"/>
              <a:t>n Drive Base 1):</a:t>
            </a:r>
            <a:endParaRPr dirty="0"/>
          </a:p>
          <a:p>
            <a:pPr marL="800100" lvl="1" indent="-342900" algn="l" rtl="0">
              <a:spcBef>
                <a:spcPts val="859"/>
              </a:spcBef>
              <a:spcAft>
                <a:spcPts val="0"/>
              </a:spcAft>
              <a:buSzPct val="92000"/>
              <a:buFont typeface="Gill Sans"/>
              <a:buAutoNum type="arabicPeriod"/>
            </a:pPr>
            <a:r>
              <a:rPr lang="ro-RO" sz="1400" dirty="0"/>
              <a:t>Roți mici </a:t>
            </a:r>
            <a:r>
              <a:rPr lang="en-US" sz="1400" dirty="0"/>
              <a:t>Small SPIKE Prim</a:t>
            </a:r>
            <a:r>
              <a:rPr lang="ro-RO" sz="1400" dirty="0"/>
              <a:t>e</a:t>
            </a:r>
            <a:r>
              <a:rPr lang="en-US" sz="1400" dirty="0"/>
              <a:t> = 5.6cm </a:t>
            </a:r>
            <a:r>
              <a:rPr lang="ro-RO" sz="1400" dirty="0"/>
              <a:t>î</a:t>
            </a:r>
            <a:r>
              <a:rPr lang="en-US" sz="1400" dirty="0"/>
              <a:t>n </a:t>
            </a:r>
            <a:r>
              <a:rPr lang="en-US" sz="1400" dirty="0" err="1"/>
              <a:t>diamet</a:t>
            </a:r>
            <a:r>
              <a:rPr lang="ro-RO" sz="1400" dirty="0"/>
              <a:t>ru</a:t>
            </a:r>
            <a:endParaRPr dirty="0"/>
          </a:p>
          <a:p>
            <a:pPr marL="800100" lvl="1" indent="-342900" algn="l" rtl="0">
              <a:spcBef>
                <a:spcPts val="859"/>
              </a:spcBef>
              <a:spcAft>
                <a:spcPts val="0"/>
              </a:spcAft>
              <a:buSzPct val="92000"/>
              <a:buFont typeface="Gill Sans"/>
              <a:buAutoNum type="arabicPeriod"/>
            </a:pPr>
            <a:r>
              <a:rPr lang="en-US" sz="1400" dirty="0"/>
              <a:t>5.6cm × π = ~17.5cm per </a:t>
            </a:r>
            <a:r>
              <a:rPr lang="en-US" sz="1400" dirty="0" err="1"/>
              <a:t>rota</a:t>
            </a:r>
            <a:r>
              <a:rPr lang="ro-RO" sz="1400" dirty="0"/>
              <a:t>ție</a:t>
            </a:r>
            <a:endParaRPr dirty="0"/>
          </a:p>
          <a:p>
            <a:pPr marL="306000" lvl="0" indent="-306000" algn="l" rtl="0">
              <a:spcBef>
                <a:spcPts val="859"/>
              </a:spcBef>
              <a:spcAft>
                <a:spcPts val="0"/>
              </a:spcAft>
              <a:buSzPct val="92000"/>
              <a:buChar char="⬛"/>
            </a:pPr>
            <a:r>
              <a:rPr lang="ro-RO" sz="1400" b="1" dirty="0"/>
              <a:t>Este de ajutor să scrieți o funcție care să returneze numărul gradelor cu care se rotesc motoarele, la o anumită distanță.</a:t>
            </a:r>
            <a:r>
              <a:rPr lang="en-US" sz="1400" b="1" dirty="0"/>
              <a:t> Spike 3, </a:t>
            </a:r>
            <a:r>
              <a:rPr lang="ro-RO" sz="1400" b="1" dirty="0"/>
              <a:t>spre deosebire de </a:t>
            </a:r>
            <a:r>
              <a:rPr lang="en-US" sz="1400" b="1" dirty="0"/>
              <a:t>Spike 2, </a:t>
            </a:r>
            <a:r>
              <a:rPr lang="ro-RO" sz="1400" b="1" dirty="0"/>
              <a:t>nu are o funcție pre construită pentru a seta aceasta</a:t>
            </a:r>
            <a:r>
              <a:rPr lang="en-US" sz="1400" b="1" dirty="0"/>
              <a:t>:</a:t>
            </a:r>
            <a:endParaRPr dirty="0"/>
          </a:p>
          <a:p>
            <a:pPr marL="324000" lvl="1" indent="0" algn="l" rtl="0">
              <a:spcBef>
                <a:spcPts val="822"/>
              </a:spcBef>
              <a:spcAft>
                <a:spcPts val="0"/>
              </a:spcAft>
              <a:buSzPct val="92000"/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WHEEL_CIRCUMFERENCE = </a:t>
            </a:r>
            <a:r>
              <a:rPr lang="en-US" sz="1200" b="0" i="0" u="none" strike="noStrike" dirty="0">
                <a:solidFill>
                  <a:srgbClr val="FF7D00"/>
                </a:solidFill>
                <a:latin typeface="Arial"/>
                <a:ea typeface="Arial"/>
                <a:cs typeface="Arial"/>
                <a:sym typeface="Arial"/>
              </a:rPr>
              <a:t>17.5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dirty="0">
                <a:solidFill>
                  <a:srgbClr val="00963E"/>
                </a:solidFill>
                <a:latin typeface="Arial"/>
                <a:ea typeface="Arial"/>
                <a:cs typeface="Arial"/>
                <a:sym typeface="Arial"/>
              </a:rPr>
              <a:t># cm, </a:t>
            </a:r>
            <a:r>
              <a:rPr lang="ro-RO" sz="1200" b="0" i="0" u="none" strike="noStrike" dirty="0">
                <a:solidFill>
                  <a:srgbClr val="00963E"/>
                </a:solidFill>
                <a:latin typeface="Arial"/>
                <a:ea typeface="Arial"/>
                <a:cs typeface="Arial"/>
                <a:sym typeface="Arial"/>
              </a:rPr>
              <a:t>aceasta este o constantă pentru robotul tău.</a:t>
            </a:r>
            <a:endParaRPr sz="12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4000" lvl="1" indent="0" algn="l" rtl="0">
              <a:spcBef>
                <a:spcPts val="822"/>
              </a:spcBef>
              <a:spcAft>
                <a:spcPts val="0"/>
              </a:spcAft>
              <a:buSzPct val="92000"/>
              <a:buNone/>
            </a:pPr>
            <a:r>
              <a:rPr lang="en-US" sz="1200" b="0" i="0" u="none" strike="noStrike" dirty="0">
                <a:solidFill>
                  <a:srgbClr val="0078CC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degreesForDistance</a:t>
            </a:r>
            <a:r>
              <a:rPr lang="en-US" sz="1200" b="0" i="0" u="none" strike="noStrike" dirty="0">
                <a:solidFill>
                  <a:srgbClr val="00877B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distance_cm</a:t>
            </a:r>
            <a:r>
              <a:rPr lang="en-US" sz="1200" b="0" i="0" u="none" strike="noStrike" dirty="0">
                <a:solidFill>
                  <a:srgbClr val="00877B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200" b="0" i="0" u="none" strike="noStrike" dirty="0">
                <a:solidFill>
                  <a:srgbClr val="00963E"/>
                </a:solidFill>
                <a:latin typeface="Arial"/>
                <a:ea typeface="Arial"/>
                <a:cs typeface="Arial"/>
                <a:sym typeface="Arial"/>
              </a:rPr>
              <a:t># input</a:t>
            </a:r>
            <a:r>
              <a:rPr lang="ro-RO" sz="1200" b="0" i="0" u="none" strike="noStrike" dirty="0">
                <a:solidFill>
                  <a:srgbClr val="00963E"/>
                </a:solidFill>
                <a:latin typeface="Arial"/>
                <a:ea typeface="Arial"/>
                <a:cs typeface="Arial"/>
                <a:sym typeface="Arial"/>
              </a:rPr>
              <a:t>-ul trebuie să fie aceeași unitate ca </a:t>
            </a:r>
            <a:r>
              <a:rPr lang="en-US" sz="1200" b="0" i="0" u="none" strike="noStrike" dirty="0">
                <a:solidFill>
                  <a:srgbClr val="00963E"/>
                </a:solidFill>
                <a:latin typeface="Arial"/>
                <a:ea typeface="Arial"/>
                <a:cs typeface="Arial"/>
                <a:sym typeface="Arial"/>
              </a:rPr>
              <a:t>WHEEL_CIRCUMFERENCE</a:t>
            </a:r>
            <a:endParaRPr sz="12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4000" lvl="1" indent="0" algn="l" rtl="0">
              <a:spcBef>
                <a:spcPts val="822"/>
              </a:spcBef>
              <a:spcAft>
                <a:spcPts val="0"/>
              </a:spcAft>
              <a:buSzPct val="92000"/>
              <a:buNone/>
            </a:pPr>
            <a:r>
              <a:rPr lang="en-US" sz="1200" b="0" i="0" u="none" strike="noStrike" dirty="0">
                <a:solidFill>
                  <a:srgbClr val="0078CC"/>
                </a:solidFill>
                <a:latin typeface="Arial"/>
                <a:ea typeface="Arial"/>
                <a:cs typeface="Arial"/>
                <a:sym typeface="Arial"/>
              </a:rPr>
              <a:t>    return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dirty="0">
                <a:solidFill>
                  <a:srgbClr val="0078CC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-US" sz="1200" b="0" i="0" u="none" strike="noStrike" dirty="0">
                <a:solidFill>
                  <a:srgbClr val="00877B"/>
                </a:solidFill>
                <a:latin typeface="Arial"/>
                <a:ea typeface="Arial"/>
                <a:cs typeface="Arial"/>
                <a:sym typeface="Arial"/>
              </a:rPr>
              <a:t>((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distance_cm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/WHEEL_CIRCUMFERENCE</a:t>
            </a:r>
            <a:r>
              <a:rPr lang="en-US" sz="1200" b="0" i="0" u="none" strike="noStrike" dirty="0">
                <a:solidFill>
                  <a:srgbClr val="00877B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200" b="0" i="0" u="none" strike="noStrike" dirty="0">
                <a:solidFill>
                  <a:srgbClr val="FF7D00"/>
                </a:solidFill>
                <a:latin typeface="Arial"/>
                <a:ea typeface="Arial"/>
                <a:cs typeface="Arial"/>
                <a:sym typeface="Arial"/>
              </a:rPr>
              <a:t>360</a:t>
            </a:r>
            <a:r>
              <a:rPr lang="en-US" sz="1200" b="0" i="0" u="none" strike="noStrike" dirty="0">
                <a:solidFill>
                  <a:srgbClr val="00877B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200" b="0" i="0" u="none" strike="noStrike" dirty="0">
                <a:solidFill>
                  <a:srgbClr val="00963E"/>
                </a:solidFill>
                <a:latin typeface="Arial"/>
                <a:ea typeface="Arial"/>
                <a:cs typeface="Arial"/>
                <a:sym typeface="Arial"/>
              </a:rPr>
              <a:t># Ad</a:t>
            </a:r>
            <a:r>
              <a:rPr lang="ro-RO" sz="1200" b="0" i="0" u="none" strike="noStrike" dirty="0">
                <a:solidFill>
                  <a:srgbClr val="00963E"/>
                </a:solidFill>
                <a:latin typeface="Arial"/>
                <a:ea typeface="Arial"/>
                <a:cs typeface="Arial"/>
                <a:sym typeface="Arial"/>
              </a:rPr>
              <a:t>augă rația de transmisie dacă e cazul.</a:t>
            </a:r>
            <a:endParaRPr sz="1400" b="1" dirty="0"/>
          </a:p>
        </p:txBody>
      </p:sp>
      <p:sp>
        <p:nvSpPr>
          <p:cNvPr id="253" name="Google Shape;253;p9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2021 Prime Lessons (primelessons.org) CC-BY-NC-SA.  (Last edit: 09/10/2023)</a:t>
            </a:r>
            <a:endParaRPr/>
          </a:p>
        </p:txBody>
      </p:sp>
      <p:sp>
        <p:nvSpPr>
          <p:cNvPr id="254" name="Google Shape;254;p9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55" name="Google Shape;255;p9"/>
          <p:cNvSpPr txBox="1"/>
          <p:nvPr/>
        </p:nvSpPr>
        <p:spPr>
          <a:xfrm>
            <a:off x="1423162" y="5248633"/>
            <a:ext cx="1668803" cy="9386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ro-RO" sz="1100" dirty="0"/>
              <a:t>Grafice ajutătoare cu cele mai comune roți </a:t>
            </a:r>
            <a:r>
              <a:rPr lang="en-US" sz="1100" dirty="0"/>
              <a:t>LEGO</a:t>
            </a:r>
            <a:r>
              <a:rPr lang="ro-RO" sz="1100" dirty="0"/>
              <a:t> și diametrele lor.</a:t>
            </a:r>
            <a:endParaRPr lang="en-US" sz="1100" dirty="0"/>
          </a:p>
          <a:p>
            <a:endParaRPr lang="en-US" sz="1100" dirty="0"/>
          </a:p>
          <a:p>
            <a:pPr algn="ctr"/>
            <a:r>
              <a:rPr lang="en-US" sz="1100" dirty="0"/>
              <a:t>http://wheels.sariel.pl/</a:t>
            </a:r>
          </a:p>
        </p:txBody>
      </p:sp>
      <p:pic>
        <p:nvPicPr>
          <p:cNvPr id="256" name="Google Shape;256;p9" descr="A picture containing object, clock, blu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9141" r="29621" b="59556"/>
          <a:stretch/>
        </p:blipFill>
        <p:spPr>
          <a:xfrm>
            <a:off x="37621" y="5107497"/>
            <a:ext cx="1594825" cy="117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1793</Words>
  <Application>Microsoft Office PowerPoint</Application>
  <PresentationFormat>On-screen Show (4:3)</PresentationFormat>
  <Paragraphs>131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Gill Sans</vt:lpstr>
      <vt:lpstr>Calibri</vt:lpstr>
      <vt:lpstr>Arial</vt:lpstr>
      <vt:lpstr>Consolas</vt:lpstr>
      <vt:lpstr>Courier New</vt:lpstr>
      <vt:lpstr>Noto Sans Symbols</vt:lpstr>
      <vt:lpstr>Helvetica Neue</vt:lpstr>
      <vt:lpstr>Dividend</vt:lpstr>
      <vt:lpstr>CONFIGURAREA MIȘCĂRII ROBOTULUI</vt:lpstr>
      <vt:lpstr>OBIECTIVELE LECȚIEI</vt:lpstr>
      <vt:lpstr>DE CE SĂ CONFIGUREZI CODUL?</vt:lpstr>
      <vt:lpstr>CUM CONFIGUREZI FIECARE PROGRAM?</vt:lpstr>
      <vt:lpstr>CE ESTE CONECTAT ÎN FIECARE PORT?</vt:lpstr>
      <vt:lpstr>Configurarea block-urilor de mișcare</vt:lpstr>
      <vt:lpstr>INIȚIALIZAREA CONSTRUCȚIEI MOTOR PAIR</vt:lpstr>
      <vt:lpstr>MĂRIMEA ROȚII ȘI CONFIGURAREA MIȘCĂRII</vt:lpstr>
      <vt:lpstr>CÂȚI CM SE MIȘCĂ ROBOTUL LA O ROTATIE? (METODA 1)</vt:lpstr>
      <vt:lpstr>CÂȚI CM SE MIȘCĂ ROBOTUL LA O ROTATIE? (METODA 2)</vt:lpstr>
      <vt:lpstr>MODURI DE OPRIRE: BLOCARE MOTOARE VS. STOP OPRIRE FĂRĂ BLOCARE MOTOARE</vt:lpstr>
      <vt:lpstr>VITEZA MOTOARELOR</vt:lpstr>
      <vt:lpstr>ASAMBLAREA CODULUI ÎMPREUNĂ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CONFIGURAREA MIȘCĂRII ROBOTULUI</dc:title>
  <dc:creator>Srinivasan Seshan</dc:creator>
  <cp:lastModifiedBy>marinela buruiana</cp:lastModifiedBy>
  <cp:revision>16</cp:revision>
  <dcterms:created xsi:type="dcterms:W3CDTF">2016-07-04T02:35:12Z</dcterms:created>
  <dcterms:modified xsi:type="dcterms:W3CDTF">2023-10-30T11:12:04Z</dcterms:modified>
</cp:coreProperties>
</file>